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18"/>
  </p:notesMasterIdLst>
  <p:sldIdLst>
    <p:sldId id="256" r:id="rId5"/>
    <p:sldId id="275" r:id="rId6"/>
    <p:sldId id="278" r:id="rId7"/>
    <p:sldId id="276" r:id="rId8"/>
    <p:sldId id="281" r:id="rId9"/>
    <p:sldId id="277" r:id="rId10"/>
    <p:sldId id="292" r:id="rId11"/>
    <p:sldId id="293" r:id="rId12"/>
    <p:sldId id="279" r:id="rId13"/>
    <p:sldId id="280" r:id="rId14"/>
    <p:sldId id="282" r:id="rId15"/>
    <p:sldId id="283" r:id="rId16"/>
    <p:sldId id="260" r:id="rId17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72810" autoAdjust="0"/>
  </p:normalViewPr>
  <p:slideViewPr>
    <p:cSldViewPr showGuides="1">
      <p:cViewPr varScale="1">
        <p:scale>
          <a:sx n="54" d="100"/>
          <a:sy n="54" d="100"/>
        </p:scale>
        <p:origin x="2059" y="67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21.07.2025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https://wenet.pl/blog/5-sposobow-na-skuteczne-generowanie-pomyslow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9203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4.png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21.07.2025</a:t>
            </a:fld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5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4500563"/>
            <a:ext cx="3959225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0" y="5593629"/>
            <a:ext cx="7559675" cy="7055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8" name="Obraz 7" descr="znak Funduszy Europejskich">
            <a:extLst>
              <a:ext uri="{FF2B5EF4-FFF2-40B4-BE49-F238E27FC236}">
                <a16:creationId xmlns:a16="http://schemas.microsoft.com/office/drawing/2014/main" id="{BFD80FA4-66E0-3049-A92A-085F431CEB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9" name="Obraz 8" descr="flaga Unii Europejskie z dopiskiem dofinansowane przez Unię Europejską">
            <a:extLst>
              <a:ext uri="{FF2B5EF4-FFF2-40B4-BE49-F238E27FC236}">
                <a16:creationId xmlns:a16="http://schemas.microsoft.com/office/drawing/2014/main" id="{695F0183-048A-AF46-A850-8C265BFACC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0" name="Obraz 9" descr="barwy RP">
            <a:extLst>
              <a:ext uri="{FF2B5EF4-FFF2-40B4-BE49-F238E27FC236}">
                <a16:creationId xmlns:a16="http://schemas.microsoft.com/office/drawing/2014/main" id="{875F5C9C-57CB-134D-A405-3BC05A23D8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6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21.07.2025</a:t>
            </a:fld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 descr="flaga Unii Europejskiej z dopiskiem dofinansowane przez Unię Europejską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21.07.2025</a:t>
            </a:fld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70B23A41-17AB-76D8-3EFE-38FC22C5B5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 descr="flaga Unii Europejskie z dopiskiem dofinansowane przez Unię Europejską">
            <a:extLst>
              <a:ext uri="{FF2B5EF4-FFF2-40B4-BE49-F238E27FC236}">
                <a16:creationId xmlns:a16="http://schemas.microsoft.com/office/drawing/2014/main" id="{E8AB2AB5-3131-C310-7606-6899798511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7C93677B-A16E-82CA-7FC4-B6B5151607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5000"/>
              </a:lnSpc>
              <a:defRPr/>
            </a:lvl1pPr>
            <a:lvl2pPr>
              <a:lnSpc>
                <a:spcPct val="115000"/>
              </a:lnSpc>
              <a:defRPr/>
            </a:lvl2pPr>
            <a:lvl3pPr>
              <a:lnSpc>
                <a:spcPct val="115000"/>
              </a:lnSpc>
              <a:defRPr/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</p:sldLayoutIdLst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2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enet.pl/blog/5-sposobow-na-skuteczne-generowanie-pomyslo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877" y="3419797"/>
            <a:ext cx="7920115" cy="1368152"/>
          </a:xfrm>
        </p:spPr>
        <p:txBody>
          <a:bodyPr>
            <a:normAutofit/>
          </a:bodyPr>
          <a:lstStyle/>
          <a:p>
            <a:r>
              <a:rPr lang="pl-PL" sz="3200" dirty="0"/>
              <a:t>Ja w Sieci. Wkład uczestnika 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888" y="4288317"/>
            <a:ext cx="7920037" cy="1653477"/>
          </a:xfrm>
        </p:spPr>
        <p:txBody>
          <a:bodyPr>
            <a:normAutofit/>
          </a:bodyPr>
          <a:lstStyle/>
          <a:p>
            <a:r>
              <a:rPr lang="pl-PL" sz="2600" dirty="0"/>
              <a:t>Forma - wzorce opracowania, organizacja pracy nad wkładem</a:t>
            </a:r>
          </a:p>
          <a:p>
            <a:r>
              <a:rPr lang="pl-PL" sz="1800" dirty="0"/>
              <a:t>VI spotkanie – 22.07.2025 </a:t>
            </a:r>
          </a:p>
        </p:txBody>
      </p:sp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1A395D3-35E7-4FC6-9F13-A51704F85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/>
              <a:t>20.05.2025</a:t>
            </a:r>
          </a:p>
        </p:txBody>
      </p:sp>
      <p:pic>
        <p:nvPicPr>
          <p:cNvPr id="3" name="Obraz 5" descr="Logo Ministerstwa Cyfryzacji - po lewej orzeł biały, po prawej napis Ministerstwo Cyfryzacji pod spodem biało-czerwona flaga.  ">
            <a:extLst>
              <a:ext uri="{FF2B5EF4-FFF2-40B4-BE49-F238E27FC236}">
                <a16:creationId xmlns:a16="http://schemas.microsoft.com/office/drawing/2014/main" id="{225F3E62-2E48-C961-B13B-84E312EC4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906" y="713537"/>
            <a:ext cx="2343396" cy="104449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30F162-1BC8-1BED-0F98-CCA140D42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Formy opracowań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516F4DC-B43F-3B1C-E786-0668B5B24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Zalecenia</a:t>
            </a:r>
          </a:p>
          <a:p>
            <a:pPr lvl="0"/>
            <a:r>
              <a:rPr lang="pl-PL" dirty="0"/>
              <a:t>Dezyderat</a:t>
            </a:r>
          </a:p>
          <a:p>
            <a:pPr lvl="0"/>
            <a:r>
              <a:rPr lang="pl-PL" dirty="0"/>
              <a:t>Dobra praktyka</a:t>
            </a:r>
          </a:p>
          <a:p>
            <a:pPr lvl="0"/>
            <a:r>
              <a:rPr lang="pl-PL" dirty="0"/>
              <a:t>Prezentacje rozwiązań</a:t>
            </a:r>
          </a:p>
          <a:p>
            <a:pPr lvl="1"/>
            <a:r>
              <a:rPr lang="pl-PL" dirty="0"/>
              <a:t>Przewodnik</a:t>
            </a:r>
          </a:p>
          <a:p>
            <a:pPr lvl="1"/>
            <a:r>
              <a:rPr lang="pl-PL" dirty="0"/>
              <a:t>Instrukcja</a:t>
            </a:r>
          </a:p>
          <a:p>
            <a:pPr lvl="1"/>
            <a:r>
              <a:rPr lang="pl-PL" dirty="0"/>
              <a:t>Procedura</a:t>
            </a:r>
          </a:p>
          <a:p>
            <a:pPr lvl="1"/>
            <a:r>
              <a:rPr lang="pl-PL" dirty="0"/>
              <a:t>Wzór dokumentu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1516A36-1F62-BE61-72C6-F5C485BFC6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81370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D6EBEE-B294-9704-9856-78D14C00D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Zaproś innych do współpracy nad Twoim projektem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A71905E-C73D-914F-E22F-78FD875CD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Umieść projekt w repozytorium plików w kanale swojego zespołu</a:t>
            </a:r>
          </a:p>
          <a:p>
            <a:pPr lvl="0"/>
            <a:r>
              <a:rPr lang="pl-PL" dirty="0"/>
              <a:t>Zaproś członków grupy do komentowania</a:t>
            </a:r>
          </a:p>
          <a:p>
            <a:pPr lvl="0"/>
            <a:r>
              <a:rPr lang="pl-PL" dirty="0"/>
              <a:t>Umów się z 1-2 osobami zespole na współpracę nad projektem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2942CF1-0044-D363-D342-079E68D700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49134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E245CE-ED5F-3BC2-E854-01628B48D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Przygotuj prezentację projektu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B869C7A-871E-2212-5BC4-ED8F378D0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FD4BECE-A3C1-C78E-DE51-E381B3A00E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64757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0CD17717-5751-F730-50BD-CBB39F576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Dziękujemy!</a:t>
            </a:r>
          </a:p>
        </p:txBody>
      </p:sp>
      <p:pic>
        <p:nvPicPr>
          <p:cNvPr id="7" name="Symbol zastępczy obrazu 6" descr="Młody, biszkoptowy labrador w szelkach z oznakowaniem dla psa przewodnika. ">
            <a:extLst>
              <a:ext uri="{FF2B5EF4-FFF2-40B4-BE49-F238E27FC236}">
                <a16:creationId xmlns:a16="http://schemas.microsoft.com/office/drawing/2014/main" id="{2AAC3231-CD47-4618-92FE-81A0668FF2C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r="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5994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3311C9-20CE-4BC2-FB79-2EA416737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Cel prezentacji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8A9E62B-A8A2-7E6D-1E51-2A034B48A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Pomóc każdemu uczestnikowi odkryć swoje miejsce w pracach Sieci </a:t>
            </a:r>
            <a:br>
              <a:rPr lang="pl-PL" sz="2000" dirty="0"/>
            </a:br>
            <a:r>
              <a:rPr lang="pl-PL" sz="2000" dirty="0"/>
              <a:t>i wnosić swój wkład w realizację celu Sieci.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401BC74-B7EA-4232-E951-9F4E2CBA1F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16616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B96CA5-63CC-785C-CEE1-4772BBC88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„Ja” w Sieci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7A8AA8D-4D65-0DC6-980B-DAE2D3527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Udział w pracy nad co najmniej jednym z wymiarów dostępności</a:t>
            </a:r>
          </a:p>
          <a:p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Udział w spotkaniach wybranego zespołu(-ów)</a:t>
            </a:r>
          </a:p>
          <a:p>
            <a:r>
              <a:rPr lang="pl-PL" dirty="0"/>
              <a:t>Opracowanie i zgłoszenie pod rozwagę zespołu kilku propozycji zaleceń, rozwiązań, przykładów dobrych praktyk</a:t>
            </a:r>
          </a:p>
          <a:p>
            <a:r>
              <a:rPr lang="pl-PL" dirty="0"/>
              <a:t>Zgłaszanie bezpośrednio propozycji zaleceń, rozwiązań, przykładów dobrych praktyk </a:t>
            </a:r>
          </a:p>
          <a:p>
            <a:r>
              <a:rPr lang="pl-PL" dirty="0"/>
              <a:t>Wsparcie innego/innych członków zespołu w dopracowaniu ich projektów</a:t>
            </a:r>
          </a:p>
          <a:p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Udział w spotkaniach Sieci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831F430-1C48-61F6-15D9-8763D62326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03073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988605-2241-FAF1-CACE-15A1A464E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Praktyki (dobre) w organizacjach – podstawą propozycji rozwiązań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1DBEADA-577E-08B4-CE7E-ED78C61DE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2. Wypracowanie propozycji rozwiązań systemowych w obszarze dostępności cyfrowej na podstawie dobrych praktyk</a:t>
            </a:r>
            <a:r>
              <a:rPr lang="pl-PL" dirty="0"/>
              <a:t> wdrażanych w zakresie dostępności cyfrowej, w szczególności przez podmioty publiczne.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1C7C625-0E24-61C6-90D0-2B3909A60C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85602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65A4C6-535D-B2BA-8734-522192059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Praktyki (dobre) w organizacjach – </a:t>
            </a:r>
            <a:br>
              <a:rPr lang="pl-PL" dirty="0"/>
            </a:br>
            <a:r>
              <a:rPr lang="pl-PL" dirty="0"/>
              <a:t>podstawą propozycji rozwiązań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EE319A5-7EE3-A689-6DE1-F57A8E1DE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Celem działania Sieci jest </a:t>
            </a:r>
            <a:r>
              <a:rPr lang="pl-PL" b="1" dirty="0">
                <a:solidFill>
                  <a:schemeClr val="bg1">
                    <a:lumMod val="75000"/>
                  </a:schemeClr>
                </a:solidFill>
              </a:rPr>
              <a:t>umożliwienie systemowego wdrażania dostępności cyfrowej</a:t>
            </a: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 w podmiotach publicznych działających na terytorium Rzeczypospolitej Polskiej.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Główne zadania Sieci to:</a:t>
            </a:r>
          </a:p>
          <a:p>
            <a:pPr marL="846871" lvl="1" indent="-342900">
              <a:buFont typeface="+mj-lt"/>
              <a:buAutoNum type="arabicPeriod"/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Wypracowanie zaleceń i rekomendacji […], które określą sposób wdrażania dostępności cyfrowej w podmiotach publicznych.</a:t>
            </a:r>
          </a:p>
          <a:p>
            <a:pPr marL="846871" lvl="1" indent="-342900">
              <a:buFont typeface="+mj-lt"/>
              <a:buAutoNum type="arabicPeriod"/>
            </a:pPr>
            <a:r>
              <a:rPr lang="pl-PL" dirty="0"/>
              <a:t>Wypracowanie </a:t>
            </a:r>
            <a:r>
              <a:rPr lang="pl-PL" b="1" dirty="0"/>
              <a:t>propozycji rozwiązań systemowych </a:t>
            </a:r>
            <a:r>
              <a:rPr lang="pl-PL" dirty="0"/>
              <a:t>[…] </a:t>
            </a:r>
            <a:r>
              <a:rPr lang="pl-PL" b="1" dirty="0"/>
              <a:t>na podstawie dobrych praktyk</a:t>
            </a:r>
            <a:r>
              <a:rPr lang="pl-PL" dirty="0"/>
              <a:t> wdrażanych w zakresie dostępności cyfrowej, </a:t>
            </a:r>
            <a:br>
              <a:rPr lang="pl-PL" dirty="0"/>
            </a:br>
            <a:r>
              <a:rPr lang="pl-PL" dirty="0"/>
              <a:t>w szczególności przez podmioty publiczne.</a:t>
            </a:r>
          </a:p>
          <a:p>
            <a:pPr marL="846871" lvl="1" indent="-342900">
              <a:buFont typeface="+mj-lt"/>
              <a:buAutoNum type="arabicPeriod"/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Udział w upowszechnianiu zaleceń i rekomendacji w zakresie dostępności cyfrowej, w tym udział w stworzeniu i promocji bazy dobrych praktyk.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D3A65A0-E657-076C-45D8-E9B461C5C7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58217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58A88F-F8C3-A32A-337E-84C786819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wygenerować pomysł na swój wkład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07B6C0-C468-B8A9-13A0-4223A9C8E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b="1" dirty="0"/>
              <a:t>AI</a:t>
            </a:r>
            <a:r>
              <a:rPr lang="pl-PL" dirty="0"/>
              <a:t>: Aby generować pomysły, można użyć różnych technik, takich jak burza mózgów, mapy myśli, metoda SCAMPER, czy bionika.</a:t>
            </a:r>
          </a:p>
          <a:p>
            <a:pPr lvl="0"/>
            <a:r>
              <a:rPr lang="pl-PL" u="sng" dirty="0">
                <a:hlinkClick r:id="rId3"/>
              </a:rPr>
              <a:t>5 sposobów na skuteczne generowanie pomysłów</a:t>
            </a:r>
            <a:endParaRPr lang="pl-PL" dirty="0"/>
          </a:p>
          <a:p>
            <a:pPr lvl="0"/>
            <a:r>
              <a:rPr lang="pl-PL" dirty="0"/>
              <a:t>Znajdź pomysł w opisie swojego wymiaru dostępności</a:t>
            </a:r>
          </a:p>
          <a:p>
            <a:pPr lvl="1"/>
            <a:r>
              <a:rPr lang="pl-PL" dirty="0"/>
              <a:t>Alternatywnie – w zakresie tematycznym wypracowanym przez Zespół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BDDE19F-DF38-DC3E-C0C1-E727BBE4E8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31428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FF839C-B620-A672-060D-10B41EF29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719761"/>
          </a:xfrm>
        </p:spPr>
        <p:txBody>
          <a:bodyPr/>
          <a:lstStyle/>
          <a:p>
            <a:r>
              <a:rPr lang="pl-PL" dirty="0"/>
              <a:t>Pomysł z wymiaru Komunikacja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25C2CB7-8FBD-DE11-8E29-3D103BE6F4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5525" y="4211885"/>
            <a:ext cx="8640381" cy="2807952"/>
          </a:xfrm>
        </p:spPr>
        <p:txBody>
          <a:bodyPr>
            <a:normAutofit/>
          </a:bodyPr>
          <a:lstStyle/>
          <a:p>
            <a:r>
              <a:rPr lang="pl-PL" dirty="0"/>
              <a:t>Znajdź pomysł w opisie wymiar (dowodach, punktach dowodowych)</a:t>
            </a:r>
          </a:p>
          <a:p>
            <a:pPr lvl="0"/>
            <a:r>
              <a:rPr lang="pl-PL" dirty="0"/>
              <a:t>Włącz myślenie systemowe</a:t>
            </a:r>
          </a:p>
          <a:p>
            <a:pPr lvl="1"/>
            <a:r>
              <a:rPr lang="pl-PL" dirty="0"/>
              <a:t>Zbadaj najbliższe „otoczenie” – pozostałe punkty dowodowe i przykłady dowodów</a:t>
            </a:r>
          </a:p>
          <a:p>
            <a:pPr lvl="1"/>
            <a:r>
              <a:rPr lang="pl-PL" dirty="0"/>
              <a:t>Zbadaj doświadczenia Twojej organizacji</a:t>
            </a:r>
          </a:p>
          <a:p>
            <a:pPr lvl="1"/>
            <a:r>
              <a:rPr lang="pl-PL" dirty="0"/>
              <a:t>Rozeznaj otoczenie zewnętrzne – przepisy prawne, opracowania, poradniki</a:t>
            </a:r>
          </a:p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5109FA6-1AB8-77EE-4293-2DB7ACF09E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EF65B9D6-9559-EF32-2457-524A037938F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25525" y="1619597"/>
            <a:ext cx="8637362" cy="241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74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F7323-7905-BD28-8A12-7C3025264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3611A1-0757-E880-0738-F995B8922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Międzyinstytucjonalny przewodnik…Międzyinstytucjonalny przewodnik…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17ACDAC-2D56-FCDF-AB2E-45A6978179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5525" y="6156101"/>
            <a:ext cx="8640381" cy="863736"/>
          </a:xfrm>
        </p:spPr>
        <p:txBody>
          <a:bodyPr>
            <a:normAutofit/>
          </a:bodyPr>
          <a:lstStyle/>
          <a:p>
            <a:r>
              <a:rPr lang="pl-PL" dirty="0"/>
              <a:t>https://style-guide.europa.eu/pl/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F9B278A-99D1-797A-54EC-7271DD1F9A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 dirty="0"/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F36A3A59-B1A7-D194-15F4-86FA75C42CD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39936" y="1900186"/>
            <a:ext cx="8104962" cy="367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386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1077D7-49DC-B15E-2414-73B02DF4F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Opracuj swoją propozycję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4E990E-0F12-802E-9BA7-6A5F23A2B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Zdefiniuj problem</a:t>
            </a:r>
          </a:p>
          <a:p>
            <a:pPr lvl="0"/>
            <a:r>
              <a:rPr lang="pl-PL" dirty="0"/>
              <a:t>Zdiagnozuj problem</a:t>
            </a:r>
          </a:p>
          <a:p>
            <a:pPr lvl="0"/>
            <a:r>
              <a:rPr lang="pl-PL" dirty="0"/>
              <a:t>Zbierz materiały</a:t>
            </a:r>
          </a:p>
          <a:p>
            <a:pPr lvl="0"/>
            <a:r>
              <a:rPr lang="pl-PL" dirty="0"/>
              <a:t>Zdecyduj o formie</a:t>
            </a:r>
          </a:p>
          <a:p>
            <a:pPr lvl="0"/>
            <a:r>
              <a:rPr lang="pl-PL" dirty="0"/>
              <a:t>Opracuj propozycję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8A1655E-8921-BF79-C8FC-B703B84076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5810577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145685E9CC47249919C67E34F19E4A2" ma:contentTypeVersion="3" ma:contentTypeDescription="Utwórz nowy dokument." ma:contentTypeScope="" ma:versionID="fe6769fdd44912e176f7905fadf42a04">
  <xsd:schema xmlns:xsd="http://www.w3.org/2001/XMLSchema" xmlns:xs="http://www.w3.org/2001/XMLSchema" xmlns:p="http://schemas.microsoft.com/office/2006/metadata/properties" xmlns:ns2="5cfb569b-7114-4f14-9115-c8dab879aff4" targetNamespace="http://schemas.microsoft.com/office/2006/metadata/properties" ma:root="true" ma:fieldsID="93f818045953e1b31825d88cb3020298" ns2:_="">
    <xsd:import namespace="5cfb569b-7114-4f14-9115-c8dab879af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fb569b-7114-4f14-9115-c8dab879af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D72E4B-7F20-4628-B37E-624BED87E2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D419DF-5BF6-48F3-850A-2DAD97DF43F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A79BBAD-361C-4534-B25A-6F07A49BB6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fb569b-7114-4f14-9115-c8dab879af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957</TotalTime>
  <Words>428</Words>
  <Application>Microsoft Office PowerPoint</Application>
  <PresentationFormat>Niestandardowy</PresentationFormat>
  <Paragraphs>69</Paragraphs>
  <Slides>13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Arial</vt:lpstr>
      <vt:lpstr>Calibri</vt:lpstr>
      <vt:lpstr>Open Sans</vt:lpstr>
      <vt:lpstr>Motyw pakietu Office</vt:lpstr>
      <vt:lpstr>Ja w Sieci. Wkład uczestnika </vt:lpstr>
      <vt:lpstr>Cel prezentacji</vt:lpstr>
      <vt:lpstr>„Ja” w Sieci</vt:lpstr>
      <vt:lpstr>Praktyki (dobre) w organizacjach – podstawą propozycji rozwiązań</vt:lpstr>
      <vt:lpstr>Praktyki (dobre) w organizacjach –  podstawą propozycji rozwiązań</vt:lpstr>
      <vt:lpstr>Jak wygenerować pomysł na swój wkład</vt:lpstr>
      <vt:lpstr>Pomysł z wymiaru Komunikacja</vt:lpstr>
      <vt:lpstr>Międzyinstytucjonalny przewodnik…Międzyinstytucjonalny przewodnik…</vt:lpstr>
      <vt:lpstr>Opracuj swoją propozycję</vt:lpstr>
      <vt:lpstr>Formy opracowań </vt:lpstr>
      <vt:lpstr>Zaproś innych do współpracy nad Twoim projektem </vt:lpstr>
      <vt:lpstr>Przygotuj prezentację projektu</vt:lpstr>
      <vt:lpstr>Dziękujemy!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Sowiński Piotr</dc:creator>
  <cp:lastModifiedBy>Stefan Wajda</cp:lastModifiedBy>
  <cp:revision>13</cp:revision>
  <dcterms:created xsi:type="dcterms:W3CDTF">2022-06-22T09:40:44Z</dcterms:created>
  <dcterms:modified xsi:type="dcterms:W3CDTF">2025-07-22T01:34:14Z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0x0101002145685E9CC47249919C67E34F19E4A2</vt:lpwstr>
  </property>
</Properties>
</file>