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3"/>
  </p:notesMasterIdLst>
  <p:sldIdLst>
    <p:sldId id="256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1" r:id="rId19"/>
    <p:sldId id="288" r:id="rId20"/>
    <p:sldId id="289" r:id="rId21"/>
    <p:sldId id="260" r:id="rId2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75" d="100"/>
          <a:sy n="75" d="100"/>
        </p:scale>
        <p:origin x="667" y="53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21.07.2025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21.07.2025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6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21.07.2025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21.07.2025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5000"/>
              </a:lnSpc>
              <a:defRPr/>
            </a:lvl1pPr>
            <a:lvl2pPr>
              <a:lnSpc>
                <a:spcPct val="115000"/>
              </a:lnSpc>
              <a:defRPr/>
            </a:lvl2pPr>
            <a:lvl3pPr>
              <a:lnSpc>
                <a:spcPct val="115000"/>
              </a:lnSpc>
              <a:defRPr/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im.org/articles/strategicframework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419797"/>
            <a:ext cx="7920115" cy="1368152"/>
          </a:xfrm>
        </p:spPr>
        <p:txBody>
          <a:bodyPr>
            <a:normAutofit/>
          </a:bodyPr>
          <a:lstStyle/>
          <a:p>
            <a:r>
              <a:rPr lang="pl-PL" sz="3200" dirty="0"/>
              <a:t>Organizacja pracy Sieci. Ja, zespół i Sieć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4288317"/>
            <a:ext cx="7920037" cy="1653477"/>
          </a:xfrm>
        </p:spPr>
        <p:txBody>
          <a:bodyPr>
            <a:normAutofit/>
          </a:bodyPr>
          <a:lstStyle/>
          <a:p>
            <a:r>
              <a:rPr lang="pl-PL" sz="2600" dirty="0"/>
              <a:t>Rola uczestnika Sieci, zespołów i całej Sieci </a:t>
            </a:r>
            <a:br>
              <a:rPr lang="pl-PL" sz="2600" dirty="0"/>
            </a:br>
            <a:r>
              <a:rPr lang="pl-PL" sz="2600" dirty="0"/>
              <a:t>w realizacji celu Sieci</a:t>
            </a:r>
          </a:p>
          <a:p>
            <a:r>
              <a:rPr lang="pl-PL" sz="1800" dirty="0"/>
              <a:t>VI spotkanie – 22.07.2025 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20.05.2025</a:t>
            </a:r>
          </a:p>
        </p:txBody>
      </p:sp>
      <p:pic>
        <p:nvPicPr>
          <p:cNvPr id="3" name="Obraz 5" descr="Logo Ministerstwa Cyfryzacji - po lewej orzeł biały, po prawej napis Ministerstwo Cyfryzacji pod spodem biało-czerwona flaga.  ">
            <a:extLst>
              <a:ext uri="{FF2B5EF4-FFF2-40B4-BE49-F238E27FC236}">
                <a16:creationId xmlns:a16="http://schemas.microsoft.com/office/drawing/2014/main" id="{225F3E62-2E48-C961-B13B-84E312EC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06" y="713537"/>
            <a:ext cx="2343396" cy="1044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245CE-ED5F-3BC2-E854-01628B48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Ramy strategii dostępności </a:t>
            </a:r>
            <a:r>
              <a:rPr lang="pl-PL" dirty="0" err="1"/>
              <a:t>WebAIM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869C7A-871E-2212-5BC4-ED8F378D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Wskaźnik 1: Wizja i zaangażowanie kierownictwa na rzecz dostępności</a:t>
            </a:r>
          </a:p>
          <a:p>
            <a:pPr lvl="0"/>
            <a:r>
              <a:rPr lang="pl-PL" dirty="0"/>
              <a:t>Wskaźnik 2: Planowanie i wdrażanie</a:t>
            </a:r>
          </a:p>
          <a:p>
            <a:pPr lvl="0"/>
            <a:r>
              <a:rPr lang="pl-PL" dirty="0"/>
              <a:t>Wskaźnik 3: Zasoby i wsparcie</a:t>
            </a:r>
          </a:p>
          <a:p>
            <a:pPr lvl="0"/>
            <a:r>
              <a:rPr lang="pl-PL" dirty="0"/>
              <a:t>Wskaźnik 4: Ocena i ciągłe doskonalenie</a:t>
            </a:r>
          </a:p>
          <a:p>
            <a:pPr marL="0" indent="0">
              <a:buNone/>
            </a:pPr>
            <a:r>
              <a:rPr lang="pl-PL" dirty="0"/>
              <a:t>Pełny opis ram: </a:t>
            </a:r>
            <a:r>
              <a:rPr lang="pl-PL" u="sng" dirty="0">
                <a:hlinkClick r:id="rId2"/>
              </a:rPr>
              <a:t>https://webaim.org/articles/strategicframework/</a:t>
            </a:r>
            <a:r>
              <a:rPr lang="pl-PL" dirty="0"/>
              <a:t>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D4BECE-A3C1-C78E-DE51-E381B3A00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75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1CBF6-64A0-A7A9-1E6F-5F418341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Wskaźnik 1: Wizja i zaangażowanie kierownictwa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5BDCC3-4BB7-5C9A-51BD-C423D3DF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pl-PL" dirty="0"/>
              <a:t>Zaangażowanie kierownictwa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Zaangażowanie i wkład odpowiednich zainteresowanych stron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Komunikowanie wizji, zaangażowania, kierunku i postępów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Stworzenie kultury organizacyjnej, która ceni dostępność i integrację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B85215-E194-47A0-3512-DEEFBE422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69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04650A-E7BF-C9F0-8DD8-B68D1403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Wskaźnik 2: Planowanie i wdrażanie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D14BAB-67BE-C5D3-3EAD-7B72B9A92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pl-PL" dirty="0"/>
              <a:t>Włączenie kluczowego personelu i interesariuszy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Kompleksowa polityka dostępności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Kompleksowy pisemny plan wdrożenia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Kompleksowy plan komunikacji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Realizacja pisemnych planów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2E13F7-594D-25EA-8B62-DE90F647E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071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8DBC61-5BCC-077D-80F1-874B563E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Wskaźnik 3: Zasoby i wsparcie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CB17F1-E1CA-7409-712B-5B70078A0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pl-PL" dirty="0"/>
              <a:t>Koncentracja na personelu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Wystarczająca ilość czasu i wysiłku przydzielonego personelowi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Budżet wystarczający na działania całej organizacji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Szkolenia i wsparcie techniczne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Nabywanie, tworzenie i wykorzystywanie technologii i treści, które są dostępne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697115-3BE7-13B0-2968-E437F15E6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093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F2E7F3-6730-F1E6-B859-79BFEDAF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Wskaźnik 4: Ocena i ciągłe doskonalenie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9B00CB-FB3E-9FBA-EE21-A94EA54FB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pl-PL" dirty="0"/>
              <a:t>Ocena wdrożenia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Ocena wyników funkcjonalnych stron internetowych i dostępności cyfrowej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Wyniki oceny są wykorzystywane do poprawy dostępności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00D7AB-D4CE-003C-B737-2D11C72D3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797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2457BC-9541-B9C9-F941-8350E75F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zarządzanie dostępnością cyfrową</a:t>
            </a:r>
            <a:br>
              <a:rPr lang="pl-PL" dirty="0"/>
            </a:br>
            <a:r>
              <a:rPr lang="pl-PL" dirty="0"/>
              <a:t>- WAI W3C (1) </a:t>
            </a:r>
          </a:p>
        </p:txBody>
      </p:sp>
      <p:pic>
        <p:nvPicPr>
          <p:cNvPr id="7" name="Symbol zastępczy zawartości 6" descr="Zrzut z tłumaczenia na język polski fragmentu strony WAI W3C, przedstawiający etap Rozpoczynanie i Planowanie zapewniania dostępności cyfrowej.&#10;Etap: Rozpocznij. Zrozum, czym jest dostępność i wzbudź entuzjazm w organizacji.&#10;- Poznaj podstawy&#10;- Zbadaj obecne środowisko&#10;- Wyznacz cele&#10;- Opracuj uzasadnienie biznesowe&#10;- Podnieś świadomość&#10;- Zdobądź wsparcie  &#10;Etap Zaplanuj. Określ jasne cele i stwórz środowisko sprzyjające dostępności.&#10;- Opracuj politykę dostępności&#10;- Przydziel obowiązki&#10;- Przejrzyj się środowisku&#10;- Przejrzyj strony internetowe&#10;- Ustal ramy monitorowania&#10;- Nawiąż współpracę z interesariuszami">
            <a:extLst>
              <a:ext uri="{FF2B5EF4-FFF2-40B4-BE49-F238E27FC236}">
                <a16:creationId xmlns:a16="http://schemas.microsoft.com/office/drawing/2014/main" id="{9B7C76FB-69DD-0772-AE19-905B1FFB79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6553" y="1979613"/>
            <a:ext cx="6777118" cy="4103687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39B801-91BE-306E-4104-6C43CD43F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525" y="6084093"/>
            <a:ext cx="8640381" cy="57574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https://www.w3.org/WAI/planning-and-managing/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B29F6B1-A329-5C7E-6A42-3E7D2E265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113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F881D-E111-B3C8-A7C2-38559D6C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i zarządzanie dostępnością cyfrową</a:t>
            </a:r>
            <a:br>
              <a:rPr lang="pl-PL" dirty="0"/>
            </a:br>
            <a:r>
              <a:rPr lang="pl-PL" dirty="0"/>
              <a:t>- WAI W3C (2) </a:t>
            </a:r>
          </a:p>
        </p:txBody>
      </p:sp>
      <p:pic>
        <p:nvPicPr>
          <p:cNvPr id="6" name="Symbol zastępczy zawartości 5" descr="Zrzut z tłumaczenia na język polski fragmentu strony WAI W3C, przedstawiający etap Implementacja i utrzymanie i Planowanie zapewniania dostępności cyfrowej.&#10;Etap Implementuj. Upewnij się, że personel jest przeszkolony, narzędzia są zgromadzone, a dostępność jest zapewniona na każdym etapie.&#10;- Rozwijaj umiejętności i wiedzę specjalistyczną&#10;- Włącz cele do polityk &#10;- Przydziel zadania i wspieraj realizację&#10;- Oceniaj wcześnie i regularnie&#10;- Ustal priorytety&#10;- Śledź i komunikuj postępu.&#10;Etap Utrzymuj i rozwijaj. Konsekwentnie weryfikuj i raportuj treści, procesy, zasoby.&#10;- Monitoruj strony internetowe&#10;- Współpracuj z interesariuszami&#10;- Śledź standardy i przepisy prawne&#10;- Dostosowuj się do nowych technologii&#10;- Wykorzystaj opinie użytkowników">
            <a:extLst>
              <a:ext uri="{FF2B5EF4-FFF2-40B4-BE49-F238E27FC236}">
                <a16:creationId xmlns:a16="http://schemas.microsoft.com/office/drawing/2014/main" id="{9CE73E79-D523-430D-2217-8B7BC2C13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1507" y="1979613"/>
            <a:ext cx="7728799" cy="467995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DE308B-1B68-39F7-561F-1E0092BBF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968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57658-7950-1129-0F24-4AEE235C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Spotkania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B5D15D-9D60-E73F-A00D-44A6C6B0E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Spotkania zdalne</a:t>
            </a:r>
          </a:p>
          <a:p>
            <a:pPr lvl="0"/>
            <a:r>
              <a:rPr lang="pl-PL" dirty="0"/>
              <a:t>Spotkania stacjonarne</a:t>
            </a:r>
          </a:p>
          <a:p>
            <a:pPr lvl="0"/>
            <a:r>
              <a:rPr lang="pl-PL" dirty="0"/>
              <a:t>Konferencje międzynarodowe</a:t>
            </a:r>
          </a:p>
          <a:p>
            <a:pPr lvl="0"/>
            <a:r>
              <a:rPr lang="pl-PL" dirty="0"/>
              <a:t>Rola Prezydium w przygotowaniu spotkań Sieci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5848C8-C5FF-8712-3888-066DEC426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878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Dziękujemy!</a:t>
            </a:r>
          </a:p>
        </p:txBody>
      </p:sp>
      <p:pic>
        <p:nvPicPr>
          <p:cNvPr id="7" name="Symbol zastępczy obrazu 6" descr="Młody, biszkoptowy labrador w szelkach z oznakowaniem dla psa przewodnika. ">
            <a:extLst>
              <a:ext uri="{FF2B5EF4-FFF2-40B4-BE49-F238E27FC236}">
                <a16:creationId xmlns:a16="http://schemas.microsoft.com/office/drawing/2014/main" id="{2AAC3231-CD47-4618-92FE-81A0668FF2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3311C9-20CE-4BC2-FB79-2EA41673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Kontekst i cel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A9E62B-A8A2-7E6D-1E51-2A034B48A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Aktywność uczestników Sieci w pracy zespołów </a:t>
            </a:r>
          </a:p>
          <a:p>
            <a:r>
              <a:rPr lang="pl-PL" dirty="0"/>
              <a:t>Śladowa liczba zgłoszonych i rozpatrywanych przez zespoły projektów rozwiązań</a:t>
            </a:r>
          </a:p>
          <a:p>
            <a:r>
              <a:rPr lang="pl-PL" dirty="0"/>
              <a:t>Brak propozycji gotowych do prezentacji na spotkaniu Sieci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01BC74-B7EA-4232-E951-9F4E2CBA1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661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988605-2241-FAF1-CACE-15A1A464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Jesteśmy w fazie „forming”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DBEADA-577E-08B4-CE7E-ED78C61DE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dirty="0">
                <a:solidFill>
                  <a:srgbClr val="008000"/>
                </a:solidFill>
              </a:rPr>
              <a:t>Czy wiadomo o czym będzie mowa w kwestii organizacji prac? To już 6 spotkanie, a mam wrażenie, że wciąż jesteśmy w fazie „forming”.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pl-PL" sz="2400" b="1" dirty="0"/>
              <a:t>Formowanie</a:t>
            </a:r>
            <a:r>
              <a:rPr lang="pl-PL" sz="2400" dirty="0"/>
              <a:t>: Początkowa faza, charakteryzująca się niepewnością, ostrożnością i oczekiwaniem na instrukcje. Członkowie zespołu poznają się, ustalają cele i role.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C7C625-0E24-61C6-90D0-2B3909A60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560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8A88F-F8C3-A32A-337E-84C78681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Przejdźmy do fazy normowania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07B6C0-C468-B8A9-13A0-4223A9C8E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Stadium burzy</a:t>
            </a:r>
            <a:r>
              <a:rPr lang="pl-PL" dirty="0"/>
              <a:t>: W tym stadium pojawiają się konflikty i różnice zdań. Członkowie kwestionują autorytet lidera i próbują ustalić swoje miejsce </a:t>
            </a:r>
            <a:br>
              <a:rPr lang="pl-PL" dirty="0"/>
            </a:br>
            <a:r>
              <a:rPr lang="pl-PL" dirty="0"/>
              <a:t>w grupie. Ważne jest, aby lider potrafił zarządzać konfliktami i pomóc zespołowi przejść przez ten trudny etap.</a:t>
            </a:r>
          </a:p>
          <a:p>
            <a:r>
              <a:rPr lang="pl-PL" b="1" dirty="0"/>
              <a:t>Stadium normowania</a:t>
            </a:r>
            <a:r>
              <a:rPr lang="pl-PL" dirty="0"/>
              <a:t>: Po burzy następuje okres, w którym zespół zaczyna ustalać zasady i normy współpracy. Członkowie zaczynają akceptować siebie nawzajem i budować zaufanie. Lider powinien wspierać budowanie </a:t>
            </a:r>
            <a:br>
              <a:rPr lang="pl-PL" dirty="0"/>
            </a:br>
            <a:r>
              <a:rPr lang="pl-PL" dirty="0"/>
              <a:t>pozytywnej atmosfery i wzajemnego szacunku.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DDE19F-DF38-DC3E-C0C1-E727BBE4E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142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96CA5-63CC-785C-CEE1-4772BBC8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„Ja” w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A8AA8D-4D65-0DC6-980B-DAE2D3527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Udział w pracy nad co najmniej jednym z wymiarów dostępności</a:t>
            </a:r>
          </a:p>
          <a:p>
            <a:r>
              <a:rPr lang="pl-PL" dirty="0"/>
              <a:t>Udział w spotkaniach wybranego zespołu(-ów)</a:t>
            </a:r>
          </a:p>
          <a:p>
            <a:r>
              <a:rPr lang="pl-PL" dirty="0"/>
              <a:t>Opracowanie i zgłoszenie pod rozwagę zespołu kilku propozycji zaleceń, rozwiązań, przykładów dobrych praktyk</a:t>
            </a:r>
          </a:p>
          <a:p>
            <a:r>
              <a:rPr lang="pl-PL" dirty="0"/>
              <a:t>Wsparcie innego/innych członków zespołu w dopracowaniu ich projektów</a:t>
            </a:r>
          </a:p>
          <a:p>
            <a:r>
              <a:rPr lang="pl-PL" dirty="0"/>
              <a:t>Zgłaszanie bezpośrednio propozycji zaleceń, rozwiązań, przykładów dobrych praktyk </a:t>
            </a:r>
          </a:p>
          <a:p>
            <a:r>
              <a:rPr lang="pl-PL" dirty="0"/>
              <a:t>Udział w spotkaniach Sieci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31F430-1C48-61F6-15D9-8763D6232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07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1077D7-49DC-B15E-2414-73B02DF4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Zespół w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4E990E-0F12-802E-9BA7-6A5F23A2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przedkładanie Sieci propozycji zaleceń, rozwiązań, dobrych praktyk</a:t>
            </a:r>
          </a:p>
          <a:p>
            <a:r>
              <a:rPr lang="pl-PL" dirty="0"/>
              <a:t>recenzowanie projektów zgłoszonych przez uczestników Sieci</a:t>
            </a:r>
          </a:p>
          <a:p>
            <a:r>
              <a:rPr lang="pl-PL" dirty="0"/>
              <a:t>inicjowanie i opracowywanie propozycji rozwiązań problemów niepodjętych </a:t>
            </a:r>
            <a:br>
              <a:rPr lang="pl-PL" dirty="0"/>
            </a:br>
            <a:r>
              <a:rPr lang="pl-PL" dirty="0"/>
              <a:t>w zgłoszonych propozycjach uczestników Sieci</a:t>
            </a:r>
          </a:p>
          <a:p>
            <a:r>
              <a:rPr lang="pl-PL" dirty="0"/>
              <a:t>doprecyzowanie opisu wymiaru i punktów dowodowych w Modelu Dojrzałości Dostępności</a:t>
            </a:r>
          </a:p>
          <a:p>
            <a:r>
              <a:rPr lang="pl-PL" dirty="0"/>
              <a:t>przygotowanie koncepcji praktycznej weryfikacji proponowanych zaleceń, rekomendacji i rozwiązań systemowych.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A1655E-8921-BF79-C8FC-B703B8407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10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0F162-1BC8-1BED-0F98-CCA140D4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Sieć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16F4DC-B43F-3B1C-E786-0668B5B24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Jeszcze raz o celu i zadaniach Sieci</a:t>
            </a:r>
          </a:p>
          <a:p>
            <a:pPr lvl="0"/>
            <a:r>
              <a:rPr lang="pl-PL" dirty="0"/>
              <a:t>Ramy strategii dostępności opracowane przez </a:t>
            </a:r>
            <a:r>
              <a:rPr lang="pl-PL" dirty="0" err="1"/>
              <a:t>WebAIM</a:t>
            </a:r>
            <a:endParaRPr lang="pl-PL" dirty="0"/>
          </a:p>
          <a:p>
            <a:pPr lvl="0"/>
            <a:r>
              <a:rPr lang="pl-PL" dirty="0"/>
              <a:t>Planowanie i zarządzanie dostępnością cyfrową według W3C</a:t>
            </a:r>
          </a:p>
          <a:p>
            <a:pPr lvl="0"/>
            <a:r>
              <a:rPr lang="pl-PL" dirty="0"/>
              <a:t>Spotkania Sieci</a:t>
            </a:r>
          </a:p>
          <a:p>
            <a:pPr lvl="0"/>
            <a:r>
              <a:rPr lang="pl-PL" dirty="0"/>
              <a:t>Zarządzanie Siecią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516A36-1F62-BE61-72C6-F5C485BFC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37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65A4C6-535D-B2BA-8734-52219205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Jeszcze raz o celu i zadaniach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E319A5-7EE3-A689-6DE1-F57A8E1D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Celem działania Sieci jest </a:t>
            </a:r>
            <a:r>
              <a:rPr lang="pl-PL" b="1" dirty="0"/>
              <a:t>umożliwienie systemowego wdrażania dostępności cyfrowej</a:t>
            </a:r>
            <a:r>
              <a:rPr lang="pl-PL" dirty="0"/>
              <a:t> w podmiotach publicznych działających na terytorium Rzeczypospolitej Polskiej.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Główne zadania Sieci to: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/>
              <a:t>Wypracowanie zaleceń i rekomendacji […], które określą sposób wdrażania dostępności cyfrowej w podmiotach publicznych.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/>
              <a:t>Wypracowanie </a:t>
            </a:r>
            <a:r>
              <a:rPr lang="pl-PL" b="1" dirty="0"/>
              <a:t>propozycji rozwiązań systemowych </a:t>
            </a:r>
            <a:r>
              <a:rPr lang="pl-PL" dirty="0"/>
              <a:t>[…] na podstawie dobrych praktyk wdrażanych w zakresie dostępności cyfrowej, </a:t>
            </a:r>
            <a:br>
              <a:rPr lang="pl-PL" dirty="0"/>
            </a:br>
            <a:r>
              <a:rPr lang="pl-PL" dirty="0"/>
              <a:t>w szczególności przez podmioty publiczne.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/>
              <a:t>Udział w upowszechnianiu zaleceń i rekomendacji w zakresie dostępności cyfrowej, w tym udział w stworzeniu i promocji bazy dobrych praktyk.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3A65A0-E657-076C-45D8-E9B461C5C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21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6EBEE-B294-9704-9856-78D14C00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oznacza dla naszej pracy?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71905E-C73D-914F-E22F-78FD875C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rozpoznawać i definiować </a:t>
            </a:r>
            <a:r>
              <a:rPr lang="pl-PL" dirty="0"/>
              <a:t>problemy/wyzwania/zadania, przed jakimi stają podmioty publiczne, aby zapewniać dostępność cyfrową </a:t>
            </a:r>
          </a:p>
          <a:p>
            <a:pPr lvl="0"/>
            <a:r>
              <a:rPr lang="pl-PL" b="1" dirty="0"/>
              <a:t>analizować rozpoznane i zdefiniowane problemy </a:t>
            </a:r>
            <a:r>
              <a:rPr lang="pl-PL" dirty="0"/>
              <a:t>w kontekście systemu pracy organizacji i </a:t>
            </a:r>
            <a:r>
              <a:rPr lang="pl-PL" b="1" dirty="0"/>
              <a:t>wypracować dla każdego zdefiniowanego</a:t>
            </a:r>
            <a:r>
              <a:rPr lang="pl-PL" dirty="0"/>
              <a:t> problemu / wyzwania / zadania propozycje </a:t>
            </a:r>
            <a:r>
              <a:rPr lang="pl-PL" b="1" dirty="0"/>
              <a:t>praktycznego rozwiązania lub praktycznych rozwiązań</a:t>
            </a:r>
            <a:r>
              <a:rPr lang="pl-PL" dirty="0"/>
              <a:t>, uwzględniając kontekst, w jakim będą stosowane </a:t>
            </a:r>
          </a:p>
          <a:p>
            <a:pPr lvl="0"/>
            <a:r>
              <a:rPr lang="pl-PL" b="1" dirty="0"/>
              <a:t>ująć wypracowane rozwiązanie w kształt </a:t>
            </a:r>
            <a:r>
              <a:rPr lang="pl-PL" dirty="0"/>
              <a:t>zalecenia / rekomendacji / działania (procesu, procedury) / dobrej praktyki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942CF1-0044-D363-D342-079E68D70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91341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45685E9CC47249919C67E34F19E4A2" ma:contentTypeVersion="3" ma:contentTypeDescription="Utwórz nowy dokument." ma:contentTypeScope="" ma:versionID="fe6769fdd44912e176f7905fadf42a04">
  <xsd:schema xmlns:xsd="http://www.w3.org/2001/XMLSchema" xmlns:xs="http://www.w3.org/2001/XMLSchema" xmlns:p="http://schemas.microsoft.com/office/2006/metadata/properties" xmlns:ns2="5cfb569b-7114-4f14-9115-c8dab879aff4" targetNamespace="http://schemas.microsoft.com/office/2006/metadata/properties" ma:root="true" ma:fieldsID="93f818045953e1b31825d88cb3020298" ns2:_="">
    <xsd:import namespace="5cfb569b-7114-4f14-9115-c8dab879a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b569b-7114-4f14-9115-c8dab879a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D419DF-5BF6-48F3-850A-2DAD97DF43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D72E4B-7F20-4628-B37E-624BED87E2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79BBAD-361C-4534-B25A-6F07A49BB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fb569b-7114-4f14-9115-c8dab879a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213</TotalTime>
  <Words>738</Words>
  <Application>Microsoft Office PowerPoint</Application>
  <PresentationFormat>Niestandardowy</PresentationFormat>
  <Paragraphs>95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Open Sans</vt:lpstr>
      <vt:lpstr>Motyw pakietu Office</vt:lpstr>
      <vt:lpstr>Organizacja pracy Sieci. Ja, zespół i Sieć</vt:lpstr>
      <vt:lpstr>Kontekst i cel prezentacji</vt:lpstr>
      <vt:lpstr>Jesteśmy w fazie „forming”</vt:lpstr>
      <vt:lpstr>Przejdźmy do fazy normowania</vt:lpstr>
      <vt:lpstr>„Ja” w Sieci</vt:lpstr>
      <vt:lpstr>Zespół w Sieci</vt:lpstr>
      <vt:lpstr>Sieć</vt:lpstr>
      <vt:lpstr>Jeszcze raz o celu i zadaniach Sieci</vt:lpstr>
      <vt:lpstr>Co to oznacza dla naszej pracy? </vt:lpstr>
      <vt:lpstr>Ramy strategii dostępności WebAIM</vt:lpstr>
      <vt:lpstr>Wskaźnik 1: Wizja i zaangażowanie kierownictwa</vt:lpstr>
      <vt:lpstr>Wskaźnik 2: Planowanie i wdrażanie</vt:lpstr>
      <vt:lpstr>Wskaźnik 3: Zasoby i wsparcie</vt:lpstr>
      <vt:lpstr>Wskaźnik 4: Ocena i ciągłe doskonalenie</vt:lpstr>
      <vt:lpstr>Planowanie i zarządzanie dostępnością cyfrową - WAI W3C (1) </vt:lpstr>
      <vt:lpstr>Planowanie i zarządzanie dostępnością cyfrową - WAI W3C (2) </vt:lpstr>
      <vt:lpstr>Spotkania Sieci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Stefan Wajda</cp:lastModifiedBy>
  <cp:revision>12</cp:revision>
  <dcterms:created xsi:type="dcterms:W3CDTF">2022-06-22T09:40:44Z</dcterms:created>
  <dcterms:modified xsi:type="dcterms:W3CDTF">2025-07-21T13:07:53Z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0x0101002145685E9CC47249919C67E34F19E4A2</vt:lpwstr>
  </property>
</Properties>
</file>